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lmF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FF33"/>
    <a:srgbClr val="2AEE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398" autoAdjust="0"/>
  </p:normalViewPr>
  <p:slideViewPr>
    <p:cSldViewPr>
      <p:cViewPr varScale="1">
        <p:scale>
          <a:sx n="88" d="100"/>
          <a:sy n="88" d="100"/>
        </p:scale>
        <p:origin x="-10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2-13T18:53:26.671" idx="1">
    <p:pos x="5760" y="54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A16DF-4758-41EA-8F95-B4CF8DBEB94F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22810-1D2A-4432-B7D2-40B4B27247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22810-1D2A-4432-B7D2-40B4B272470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expo.people.com.cn/mediafile/200912/07/F2009120716273729005253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8" name="Picture 4" descr="http://expo.people.com.cn/mediafile/200912/07/F2009120716273729005253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2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6"/>
                </a:solidFill>
              </a:rPr>
              <a:t>创建“四个无锡”</a:t>
            </a:r>
            <a:endParaRPr lang="zh-CN" altLang="en-US" sz="44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3200" b="1" i="1" dirty="0" smtClean="0">
                <a:ln>
                  <a:solidFill>
                    <a:schemeClr val="accent1"/>
                  </a:solidFill>
                </a:ln>
                <a:solidFill>
                  <a:srgbClr val="66FF3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幸福无锡</a:t>
            </a:r>
            <a:endParaRPr lang="zh-CN" altLang="en-US" sz="3200" b="1" i="1" dirty="0">
              <a:ln>
                <a:solidFill>
                  <a:schemeClr val="accent1"/>
                </a:solidFill>
              </a:ln>
              <a:solidFill>
                <a:srgbClr val="66FF3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6626" name="Picture 2" descr="C:\Documents and Settings\HOME\桌面\124.115.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50006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6215082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虽然不是山珍海味，但是亲人烧的菜在我心目中总排第一。美味！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HOME\桌面\IMG_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2571736" cy="20716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4285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i="1" dirty="0" smtClean="0">
                <a:ln>
                  <a:solidFill>
                    <a:srgbClr val="66FF33"/>
                  </a:solidFill>
                </a:ln>
                <a:solidFill>
                  <a:srgbClr val="2AEEE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魅力无锡</a:t>
            </a:r>
            <a:endParaRPr lang="zh-CN" altLang="en-US" sz="4000" b="1" i="1" dirty="0">
              <a:ln>
                <a:solidFill>
                  <a:srgbClr val="66FF33"/>
                </a:solidFill>
              </a:ln>
              <a:solidFill>
                <a:srgbClr val="2AEEE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857496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u="sng" dirty="0" smtClean="0">
                <a:solidFill>
                  <a:srgbClr val="FF0000"/>
                </a:solidFill>
              </a:rPr>
              <a:t>明信片展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cxnSp>
        <p:nvCxnSpPr>
          <p:cNvPr id="19" name="形状 18"/>
          <p:cNvCxnSpPr/>
          <p:nvPr/>
        </p:nvCxnSpPr>
        <p:spPr>
          <a:xfrm rot="16200000" flipH="1">
            <a:off x="4393411" y="3607589"/>
            <a:ext cx="2714632" cy="178595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形状 20"/>
          <p:cNvCxnSpPr>
            <a:endCxn id="27650" idx="3"/>
          </p:cNvCxnSpPr>
          <p:nvPr/>
        </p:nvCxnSpPr>
        <p:spPr>
          <a:xfrm rot="5400000">
            <a:off x="2075467" y="3639517"/>
            <a:ext cx="2678914" cy="16863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2" name="Picture 4" descr="C:\Documents and Settings\HOME\桌面\IMG_04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14488"/>
            <a:ext cx="2571736" cy="2928958"/>
          </a:xfrm>
          <a:prstGeom prst="rect">
            <a:avLst/>
          </a:prstGeom>
          <a:noFill/>
        </p:spPr>
      </p:pic>
      <p:cxnSp>
        <p:nvCxnSpPr>
          <p:cNvPr id="34" name="肘形连接符 33"/>
          <p:cNvCxnSpPr>
            <a:endCxn id="27652" idx="3"/>
          </p:cNvCxnSpPr>
          <p:nvPr/>
        </p:nvCxnSpPr>
        <p:spPr>
          <a:xfrm rot="10800000" flipV="1">
            <a:off x="2571736" y="3000371"/>
            <a:ext cx="1500198" cy="1785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4" name="Picture 6" descr="C:\Documents and Settings\HOME\桌面\IMG_0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5" y="1785926"/>
            <a:ext cx="2571736" cy="2928958"/>
          </a:xfrm>
          <a:prstGeom prst="rect">
            <a:avLst/>
          </a:prstGeom>
          <a:noFill/>
        </p:spPr>
      </p:pic>
      <p:cxnSp>
        <p:nvCxnSpPr>
          <p:cNvPr id="38" name="肘形连接符 37"/>
          <p:cNvCxnSpPr>
            <a:endCxn id="27654" idx="1"/>
          </p:cNvCxnSpPr>
          <p:nvPr/>
        </p:nvCxnSpPr>
        <p:spPr>
          <a:xfrm>
            <a:off x="5000628" y="3000372"/>
            <a:ext cx="1571637" cy="2500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5" idx="2"/>
            <a:endCxn id="6" idx="0"/>
          </p:cNvCxnSpPr>
          <p:nvPr/>
        </p:nvCxnSpPr>
        <p:spPr>
          <a:xfrm rot="5400000">
            <a:off x="3568621" y="1854117"/>
            <a:ext cx="200675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HOME\桌面\IMG_04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857761"/>
            <a:ext cx="2571736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hoto.sohu.com/20050131/Img2241808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00549"/>
            <a:ext cx="3333750" cy="24574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428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atte"/>
          </a:bodyPr>
          <a:lstStyle/>
          <a:p>
            <a:pPr algn="ctr"/>
            <a:r>
              <a:rPr lang="zh-CN" altLang="en-US" sz="3600" b="1" i="1" dirty="0" smtClean="0">
                <a:ln>
                  <a:gradFill flip="none" rotWithShape="1"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创业无锡</a:t>
            </a:r>
            <a:endParaRPr lang="zh-CN" altLang="en-US" sz="3600" b="1" i="1" dirty="0">
              <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8" name="Picture 4" descr="http://www.wxhs.gov.cn:8080/UpLoadFiles/201103181104096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06204"/>
            <a:ext cx="3071802" cy="2194168"/>
          </a:xfrm>
          <a:prstGeom prst="rect">
            <a:avLst/>
          </a:prstGeom>
          <a:noFill/>
        </p:spPr>
      </p:pic>
      <p:pic>
        <p:nvPicPr>
          <p:cNvPr id="1030" name="Picture 6" descr="http://imgsrc.baidu.com/forum/pic/item/359b033b5bb5c9ea8703f3afd539b6003bf3b38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571952"/>
            <a:ext cx="2286048" cy="22860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032" name="Picture 8" descr="http://zt.mama.cn/pampers/upload/201009/4504970_12833882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2987" y="1071546"/>
            <a:ext cx="2911013" cy="257176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10" name="直接箭头连接符 9"/>
          <p:cNvCxnSpPr>
            <a:stCxn id="1028" idx="2"/>
            <a:endCxn id="1026" idx="0"/>
          </p:cNvCxnSpPr>
          <p:nvPr/>
        </p:nvCxnSpPr>
        <p:spPr>
          <a:xfrm rot="16200000" flipH="1">
            <a:off x="901300" y="3634973"/>
            <a:ext cx="1400177" cy="130974"/>
          </a:xfrm>
          <a:prstGeom prst="straightConnector1">
            <a:avLst/>
          </a:prstGeom>
          <a:ln>
            <a:tailEnd type="arrow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28728" y="3071810"/>
            <a:ext cx="461665" cy="92869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培育</a:t>
            </a:r>
            <a:endParaRPr lang="zh-CN" altLang="en-US" dirty="0"/>
          </a:p>
        </p:txBody>
      </p:sp>
      <p:cxnSp>
        <p:nvCxnSpPr>
          <p:cNvPr id="14" name="直接箭头连接符 13"/>
          <p:cNvCxnSpPr>
            <a:stCxn id="1026" idx="3"/>
          </p:cNvCxnSpPr>
          <p:nvPr/>
        </p:nvCxnSpPr>
        <p:spPr>
          <a:xfrm>
            <a:off x="3333750" y="5629275"/>
            <a:ext cx="2024068" cy="85741"/>
          </a:xfrm>
          <a:prstGeom prst="straightConnector1">
            <a:avLst/>
          </a:prstGeom>
          <a:ln>
            <a:tailEnd type="arrow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86182" y="5357826"/>
            <a:ext cx="857256" cy="36933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生产</a:t>
            </a:r>
            <a:endParaRPr lang="zh-CN" altLang="en-US" dirty="0"/>
          </a:p>
        </p:txBody>
      </p:sp>
      <p:cxnSp>
        <p:nvCxnSpPr>
          <p:cNvPr id="17" name="直接箭头连接符 16"/>
          <p:cNvCxnSpPr>
            <a:endCxn id="1032" idx="2"/>
          </p:cNvCxnSpPr>
          <p:nvPr/>
        </p:nvCxnSpPr>
        <p:spPr>
          <a:xfrm rot="5400000" flipH="1" flipV="1">
            <a:off x="6058809" y="4085331"/>
            <a:ext cx="2071702" cy="1187668"/>
          </a:xfrm>
          <a:prstGeom prst="straightConnector1">
            <a:avLst/>
          </a:prstGeom>
          <a:ln>
            <a:tailEnd type="arrow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215207" y="4214818"/>
            <a:ext cx="461665" cy="121444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供给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286116" y="2428868"/>
            <a:ext cx="2857520" cy="1143008"/>
            <a:chOff x="3286116" y="2500306"/>
            <a:chExt cx="2714644" cy="1071570"/>
          </a:xfrm>
        </p:grpSpPr>
        <p:sp>
          <p:nvSpPr>
            <p:cNvPr id="22" name="云形标注 21"/>
            <p:cNvSpPr/>
            <p:nvPr/>
          </p:nvSpPr>
          <p:spPr>
            <a:xfrm>
              <a:off x="3286116" y="2500306"/>
              <a:ext cx="2714644" cy="1071570"/>
            </a:xfrm>
            <a:prstGeom prst="cloudCallout">
              <a:avLst>
                <a:gd name="adj1" fmla="val 108059"/>
                <a:gd name="adj2" fmla="val -133417"/>
              </a:avLst>
            </a:prstGeom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14744" y="2714620"/>
              <a:ext cx="1785950" cy="646331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</a:rPr>
                <a:t>人</a:t>
              </a:r>
              <a:r>
                <a:rPr lang="zh-CN" altLang="en-US" dirty="0" smtClean="0">
                  <a:solidFill>
                    <a:srgbClr val="FFFF00"/>
                  </a:solidFill>
                </a:rPr>
                <a:t>乳铁蛋白</a:t>
              </a:r>
              <a:r>
                <a:rPr lang="zh-CN" altLang="en-US" dirty="0" smtClean="0">
                  <a:solidFill>
                    <a:srgbClr val="FFFF00"/>
                  </a:solidFill>
                </a:rPr>
                <a:t>奶粉助我成长</a:t>
              </a:r>
              <a:endParaRPr lang="zh-CN" altLang="en-US" dirty="0">
                <a:solidFill>
                  <a:srgbClr val="FFFF00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286248" y="100010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u="sng" dirty="0" smtClean="0">
                <a:solidFill>
                  <a:schemeClr val="accent3">
                    <a:lumMod val="75000"/>
                  </a:schemeClr>
                </a:solidFill>
              </a:rPr>
              <a:t>无锡科捷诺生物科技有限责任公司</a:t>
            </a:r>
            <a:endParaRPr lang="zh-CN" altLang="en-US" sz="1200" b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3" name="直接箭头连接符 42"/>
          <p:cNvCxnSpPr>
            <a:endCxn id="41" idx="2"/>
          </p:cNvCxnSpPr>
          <p:nvPr/>
        </p:nvCxnSpPr>
        <p:spPr>
          <a:xfrm rot="5400000" flipH="1" flipV="1">
            <a:off x="4534940" y="1641710"/>
            <a:ext cx="824219" cy="46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rot="10800000" flipV="1">
            <a:off x="3071802" y="1357298"/>
            <a:ext cx="142876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1142984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sz="1600" dirty="0" smtClean="0"/>
              <a:t>         江苏省（尚德）光伏技术研究院成功研发出</a:t>
            </a:r>
            <a:r>
              <a:rPr lang="en-US" altLang="zh-CN" sz="1600" dirty="0" smtClean="0"/>
              <a:t>N</a:t>
            </a:r>
            <a:r>
              <a:rPr lang="zh-CN" altLang="en-US" sz="1600" dirty="0" smtClean="0"/>
              <a:t>型晶体硅太阳电池，其实验室转换效率达</a:t>
            </a:r>
            <a:r>
              <a:rPr lang="en-US" altLang="zh-CN" sz="1600" dirty="0" smtClean="0"/>
              <a:t>20.3%</a:t>
            </a:r>
            <a:r>
              <a:rPr lang="zh-CN" altLang="en-US" sz="1600" dirty="0" smtClean="0"/>
              <a:t>，达到国际先进水平，打破了</a:t>
            </a:r>
            <a:r>
              <a:rPr lang="en-US" altLang="zh-CN" sz="1600" dirty="0" smtClean="0"/>
              <a:t>Sun power</a:t>
            </a:r>
            <a:r>
              <a:rPr lang="zh-CN" altLang="en-US" sz="1600" dirty="0" smtClean="0"/>
              <a:t>和</a:t>
            </a:r>
            <a:r>
              <a:rPr lang="en-US" altLang="zh-CN" sz="1600" dirty="0" smtClean="0"/>
              <a:t>Sanyo</a:t>
            </a:r>
            <a:r>
              <a:rPr lang="zh-CN" altLang="en-US" sz="1600" dirty="0" smtClean="0"/>
              <a:t>公司对</a:t>
            </a:r>
            <a:r>
              <a:rPr lang="en-US" altLang="zh-CN" sz="1600" dirty="0" smtClean="0"/>
              <a:t>N</a:t>
            </a:r>
            <a:r>
              <a:rPr lang="zh-CN" altLang="en-US" sz="1600" dirty="0" smtClean="0"/>
              <a:t>型晶体型太阳电池技术的垄断。据悉， </a:t>
            </a:r>
            <a:r>
              <a:rPr lang="en-US" altLang="zh-CN" sz="1600" dirty="0" smtClean="0"/>
              <a:t>N</a:t>
            </a:r>
            <a:r>
              <a:rPr lang="zh-CN" altLang="en-US" sz="1600" dirty="0" smtClean="0"/>
              <a:t>型晶体硅太阳电池具有性能稳定、少子寿命长等特点，当其转换效率达</a:t>
            </a:r>
            <a:r>
              <a:rPr lang="en-US" altLang="zh-CN" sz="1600" dirty="0" smtClean="0"/>
              <a:t>20%</a:t>
            </a:r>
            <a:r>
              <a:rPr lang="zh-CN" altLang="en-US" sz="1600" dirty="0" smtClean="0"/>
              <a:t>～</a:t>
            </a:r>
            <a:r>
              <a:rPr lang="en-US" altLang="zh-CN" sz="1600" dirty="0" smtClean="0"/>
              <a:t>25</a:t>
            </a:r>
            <a:r>
              <a:rPr lang="zh-CN" altLang="en-US" sz="1600" dirty="0" smtClean="0"/>
              <a:t>％后，极有可能替代</a:t>
            </a:r>
            <a:r>
              <a:rPr lang="en-US" altLang="zh-CN" sz="1600" dirty="0" smtClean="0"/>
              <a:t>P</a:t>
            </a:r>
            <a:r>
              <a:rPr lang="zh-CN" altLang="en-US" sz="1600" dirty="0" smtClean="0"/>
              <a:t>型晶体硅太阳电池，成为光伏市场的主导产品。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7158" y="3000372"/>
            <a:ext cx="8610916" cy="3071700"/>
            <a:chOff x="285720" y="3143248"/>
            <a:chExt cx="8610916" cy="3071700"/>
          </a:xfrm>
        </p:grpSpPr>
        <p:pic>
          <p:nvPicPr>
            <p:cNvPr id="19458" name="Picture 2" descr="http://www.gztop.com/blog/upload/201007212240123443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3143248"/>
              <a:ext cx="4643470" cy="3071700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9460" name="Picture 4" descr="http://www.laserfocusworld.com.cn/upimg/issue/200905/1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0628" y="3214686"/>
              <a:ext cx="3896008" cy="2714644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  <p:sp>
        <p:nvSpPr>
          <p:cNvPr id="6" name="TextBox 5"/>
          <p:cNvSpPr txBox="1"/>
          <p:nvPr/>
        </p:nvSpPr>
        <p:spPr>
          <a:xfrm>
            <a:off x="0" y="35716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创新无锡</a:t>
            </a:r>
            <a:endParaRPr lang="zh-CN" altLang="en-US" sz="3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28926" y="2071678"/>
            <a:ext cx="25074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9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End!</a:t>
            </a:r>
            <a:endParaRPr lang="zh-CN" altLang="en-US" sz="9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4942" y="542926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      -------  </a:t>
            </a:r>
            <a:r>
              <a:rPr lang="zh-CN" altLang="en-US" dirty="0" smtClean="0"/>
              <a:t>袁宋阳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8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Words>143</Words>
  <PresentationFormat>全屏显示(4:3)</PresentationFormat>
  <Paragraphs>16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YlmF</cp:lastModifiedBy>
  <cp:revision>27</cp:revision>
  <dcterms:modified xsi:type="dcterms:W3CDTF">2013-02-20T10:58:52Z</dcterms:modified>
</cp:coreProperties>
</file>